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1"/>
  </p:sldMasterIdLst>
  <p:notesMasterIdLst>
    <p:notesMasterId r:id="rId11"/>
  </p:notesMasterIdLst>
  <p:sldIdLst>
    <p:sldId id="256" r:id="rId2"/>
    <p:sldId id="257" r:id="rId3"/>
    <p:sldId id="258" r:id="rId4"/>
    <p:sldId id="265" r:id="rId5"/>
    <p:sldId id="259" r:id="rId6"/>
    <p:sldId id="260" r:id="rId7"/>
    <p:sldId id="261" r:id="rId8"/>
    <p:sldId id="262"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3" d="100"/>
          <a:sy n="63" d="100"/>
        </p:scale>
        <p:origin x="804"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04B60F-E55C-40B2-913E-4D4639B00BCD}" type="datetimeFigureOut">
              <a:rPr lang="en-US" smtClean="0"/>
              <a:t>11/5/2021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953D1C-2AA7-4F80-84AA-C2E8E5ED1F5F}" type="slidenum">
              <a:rPr lang="en-US" smtClean="0"/>
              <a:t>‹#›</a:t>
            </a:fld>
            <a:endParaRPr lang="en-US"/>
          </a:p>
        </p:txBody>
      </p:sp>
    </p:spTree>
    <p:extLst>
      <p:ext uri="{BB962C8B-B14F-4D97-AF65-F5344CB8AC3E}">
        <p14:creationId xmlns:p14="http://schemas.microsoft.com/office/powerpoint/2010/main" val="39593139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Statistics from the Chicago, Illinois, Sex Offenders Registry.</a:t>
            </a:r>
          </a:p>
          <a:p>
            <a:r>
              <a:rPr lang="en-US" dirty="0"/>
              <a:t>According to our database, there are 21 registered sexual offenders in Chicago, IL, resulting in a ratio of 0.08 registered sexual offenders per 10,000 residents.</a:t>
            </a:r>
          </a:p>
          <a:p>
            <a:r>
              <a:rPr lang="en-US" dirty="0"/>
              <a:t>This is lower than the national average of 15.84 sex offenders per 10,000 residents, which is 15.84 sex offenders per 10,000 residents. </a:t>
            </a:r>
          </a:p>
        </p:txBody>
      </p:sp>
      <p:sp>
        <p:nvSpPr>
          <p:cNvPr id="4" name="Slide Number Placeholder 3"/>
          <p:cNvSpPr>
            <a:spLocks noGrp="1"/>
          </p:cNvSpPr>
          <p:nvPr>
            <p:ph type="sldNum" sz="quarter" idx="5"/>
          </p:nvPr>
        </p:nvSpPr>
        <p:spPr/>
        <p:txBody>
          <a:bodyPr/>
          <a:lstStyle/>
          <a:p>
            <a:fld id="{00953D1C-2AA7-4F80-84AA-C2E8E5ED1F5F}" type="slidenum">
              <a:rPr lang="en-US" smtClean="0"/>
              <a:t>2</a:t>
            </a:fld>
            <a:endParaRPr lang="en-US"/>
          </a:p>
        </p:txBody>
      </p:sp>
    </p:spTree>
    <p:extLst>
      <p:ext uri="{BB962C8B-B14F-4D97-AF65-F5344CB8AC3E}">
        <p14:creationId xmlns:p14="http://schemas.microsoft.com/office/powerpoint/2010/main" val="4168786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organizations are always working to build a system that will provide continuity of treatment for sex offenders from the time of their incarceration until they are released from prison.</a:t>
            </a:r>
          </a:p>
          <a:p>
            <a:r>
              <a:rPr lang="en-US" dirty="0"/>
              <a:t>It is the organization's responsibility to oversee all cases involving offenders in order to determine the causes of their behavior in order to promote this continuum of services.</a:t>
            </a:r>
          </a:p>
          <a:p>
            <a:r>
              <a:rPr lang="en-US" dirty="0"/>
              <a:t>After that, they provide mental training programs as well as behavioral development sessions to their clients. </a:t>
            </a:r>
          </a:p>
        </p:txBody>
      </p:sp>
      <p:sp>
        <p:nvSpPr>
          <p:cNvPr id="4" name="Slide Number Placeholder 3"/>
          <p:cNvSpPr>
            <a:spLocks noGrp="1"/>
          </p:cNvSpPr>
          <p:nvPr>
            <p:ph type="sldNum" sz="quarter" idx="5"/>
          </p:nvPr>
        </p:nvSpPr>
        <p:spPr/>
        <p:txBody>
          <a:bodyPr/>
          <a:lstStyle/>
          <a:p>
            <a:fld id="{00953D1C-2AA7-4F80-84AA-C2E8E5ED1F5F}" type="slidenum">
              <a:rPr lang="en-US" smtClean="0"/>
              <a:t>3</a:t>
            </a:fld>
            <a:endParaRPr lang="en-US"/>
          </a:p>
        </p:txBody>
      </p:sp>
    </p:spTree>
    <p:extLst>
      <p:ext uri="{BB962C8B-B14F-4D97-AF65-F5344CB8AC3E}">
        <p14:creationId xmlns:p14="http://schemas.microsoft.com/office/powerpoint/2010/main" val="368576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SOCTP is a comprehensive program of counseling and treatment that is available to convicted sexual offenders as well as other offenders who the Department determines will benefit from sex offender counseling and treatment based on a review of their backgrounds.  In the mental training and cognitive behavioral treatment, participants must provide staff personnel with a full explanation of their transgressions and previous criminal and sexual activity, write an autobiography, and confront their co-participants in regular group therapy sessions.</a:t>
            </a:r>
          </a:p>
          <a:p>
            <a:r>
              <a:rPr lang="en-US" dirty="0"/>
              <a:t>Treatment for sex offenders focuses on elements such as behavioral, cognitive, and medical concerns. </a:t>
            </a:r>
          </a:p>
        </p:txBody>
      </p:sp>
      <p:sp>
        <p:nvSpPr>
          <p:cNvPr id="4" name="Slide Number Placeholder 3"/>
          <p:cNvSpPr>
            <a:spLocks noGrp="1"/>
          </p:cNvSpPr>
          <p:nvPr>
            <p:ph type="sldNum" sz="quarter" idx="5"/>
          </p:nvPr>
        </p:nvSpPr>
        <p:spPr/>
        <p:txBody>
          <a:bodyPr/>
          <a:lstStyle/>
          <a:p>
            <a:fld id="{00953D1C-2AA7-4F80-84AA-C2E8E5ED1F5F}" type="slidenum">
              <a:rPr lang="en-US" smtClean="0"/>
              <a:t>4</a:t>
            </a:fld>
            <a:endParaRPr lang="en-US"/>
          </a:p>
        </p:txBody>
      </p:sp>
    </p:spTree>
    <p:extLst>
      <p:ext uri="{BB962C8B-B14F-4D97-AF65-F5344CB8AC3E}">
        <p14:creationId xmlns:p14="http://schemas.microsoft.com/office/powerpoint/2010/main" val="1073538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an average follow-up time of 46 months, the average sexual recidivism rate for treated sex offenders was 12.3 percent, whereas the average recidivism rate for untreated sex offenders was 16.8 percent.  </a:t>
            </a:r>
          </a:p>
          <a:p>
            <a:r>
              <a:rPr lang="en-US" dirty="0"/>
              <a:t>The average total recidivism rate for treated sex offenders was 27.9 percent, compared to 39.2 percent for untreated sex offenders, according to Laajasalo et al., 2020. Sex offenders in Illinois do not appear to commit future offenses, in general, at a higher rate than do other offenders. However, they may have higher levels of recidivism for their crimes than other types of offenders exhibit for their particular offenses.</a:t>
            </a:r>
          </a:p>
        </p:txBody>
      </p:sp>
      <p:sp>
        <p:nvSpPr>
          <p:cNvPr id="4" name="Slide Number Placeholder 3"/>
          <p:cNvSpPr>
            <a:spLocks noGrp="1"/>
          </p:cNvSpPr>
          <p:nvPr>
            <p:ph type="sldNum" sz="quarter" idx="5"/>
          </p:nvPr>
        </p:nvSpPr>
        <p:spPr/>
        <p:txBody>
          <a:bodyPr/>
          <a:lstStyle/>
          <a:p>
            <a:fld id="{00953D1C-2AA7-4F80-84AA-C2E8E5ED1F5F}" type="slidenum">
              <a:rPr lang="en-US" smtClean="0"/>
              <a:t>5</a:t>
            </a:fld>
            <a:endParaRPr lang="en-US"/>
          </a:p>
        </p:txBody>
      </p:sp>
    </p:spTree>
    <p:extLst>
      <p:ext uri="{BB962C8B-B14F-4D97-AF65-F5344CB8AC3E}">
        <p14:creationId xmlns:p14="http://schemas.microsoft.com/office/powerpoint/2010/main" val="3505309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use of newer treatment programs, such as mental health training and cognitive-behavioral treatment, has been shown to have a positive treatment effect, whereas older treatment programs, such as counseling, have been linked to an insignificant  increase in sexual recidivism.</a:t>
            </a:r>
          </a:p>
        </p:txBody>
      </p:sp>
      <p:sp>
        <p:nvSpPr>
          <p:cNvPr id="4" name="Slide Number Placeholder 3"/>
          <p:cNvSpPr>
            <a:spLocks noGrp="1"/>
          </p:cNvSpPr>
          <p:nvPr>
            <p:ph type="sldNum" sz="quarter" idx="5"/>
          </p:nvPr>
        </p:nvSpPr>
        <p:spPr/>
        <p:txBody>
          <a:bodyPr/>
          <a:lstStyle/>
          <a:p>
            <a:fld id="{00953D1C-2AA7-4F80-84AA-C2E8E5ED1F5F}" type="slidenum">
              <a:rPr lang="en-US" smtClean="0"/>
              <a:t>6</a:t>
            </a:fld>
            <a:endParaRPr lang="en-US"/>
          </a:p>
        </p:txBody>
      </p:sp>
    </p:spTree>
    <p:extLst>
      <p:ext uri="{BB962C8B-B14F-4D97-AF65-F5344CB8AC3E}">
        <p14:creationId xmlns:p14="http://schemas.microsoft.com/office/powerpoint/2010/main" val="1105716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new treatment program for adolescents should be initiated by the government, and funds should be made available to communities so that they can develop intervention and supervision services for juvenile sexual offenders and children with sexual behavior problems, as well as treatment services for their victims and families/caregivers.</a:t>
            </a:r>
          </a:p>
          <a:p>
            <a:r>
              <a:rPr lang="en-US" dirty="0"/>
              <a:t>The major purpose of the program is to keep people from committing sexual offenses again.</a:t>
            </a:r>
          </a:p>
          <a:p>
            <a:r>
              <a:rPr lang="en-US" dirty="0"/>
              <a:t>A multidisciplinary team is assembled at each program site to respond to these instances, ensuring that perpetrators are held accountable through the legal system and that therapeutic options are accessible for both victims and offenders in the process. </a:t>
            </a:r>
          </a:p>
        </p:txBody>
      </p:sp>
      <p:sp>
        <p:nvSpPr>
          <p:cNvPr id="4" name="Slide Number Placeholder 3"/>
          <p:cNvSpPr>
            <a:spLocks noGrp="1"/>
          </p:cNvSpPr>
          <p:nvPr>
            <p:ph type="sldNum" sz="quarter" idx="5"/>
          </p:nvPr>
        </p:nvSpPr>
        <p:spPr/>
        <p:txBody>
          <a:bodyPr/>
          <a:lstStyle/>
          <a:p>
            <a:fld id="{00953D1C-2AA7-4F80-84AA-C2E8E5ED1F5F}" type="slidenum">
              <a:rPr lang="en-US" smtClean="0"/>
              <a:t>7</a:t>
            </a:fld>
            <a:endParaRPr lang="en-US"/>
          </a:p>
        </p:txBody>
      </p:sp>
    </p:spTree>
    <p:extLst>
      <p:ext uri="{BB962C8B-B14F-4D97-AF65-F5344CB8AC3E}">
        <p14:creationId xmlns:p14="http://schemas.microsoft.com/office/powerpoint/2010/main" val="329640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Behavioral cognitive treatment that focus on trauma could best assist sex offenders recover fully and experience a whole different type of life. Besides, A better understanding of sex offender treatment programs among community health workers might improve the success of such programs. </a:t>
            </a:r>
          </a:p>
        </p:txBody>
      </p:sp>
      <p:sp>
        <p:nvSpPr>
          <p:cNvPr id="4" name="Slide Number Placeholder 3"/>
          <p:cNvSpPr>
            <a:spLocks noGrp="1"/>
          </p:cNvSpPr>
          <p:nvPr>
            <p:ph type="sldNum" sz="quarter" idx="5"/>
          </p:nvPr>
        </p:nvSpPr>
        <p:spPr/>
        <p:txBody>
          <a:bodyPr/>
          <a:lstStyle/>
          <a:p>
            <a:fld id="{00953D1C-2AA7-4F80-84AA-C2E8E5ED1F5F}" type="slidenum">
              <a:rPr lang="en-US" smtClean="0"/>
              <a:t>8</a:t>
            </a:fld>
            <a:endParaRPr lang="en-US"/>
          </a:p>
        </p:txBody>
      </p:sp>
    </p:spTree>
    <p:extLst>
      <p:ext uri="{BB962C8B-B14F-4D97-AF65-F5344CB8AC3E}">
        <p14:creationId xmlns:p14="http://schemas.microsoft.com/office/powerpoint/2010/main" val="3668315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EF98D1A-AEC5-46BF-B48B-8B7C6058D521}" type="datetimeFigureOut">
              <a:rPr lang="en-US" smtClean="0"/>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615951-5A38-4579-AF6B-FF14F5390DD4}" type="slidenum">
              <a:rPr lang="en-US" smtClean="0"/>
              <a:t>‹#›</a:t>
            </a:fld>
            <a:endParaRPr lang="en-US"/>
          </a:p>
        </p:txBody>
      </p:sp>
    </p:spTree>
    <p:extLst>
      <p:ext uri="{BB962C8B-B14F-4D97-AF65-F5344CB8AC3E}">
        <p14:creationId xmlns:p14="http://schemas.microsoft.com/office/powerpoint/2010/main" val="3659842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F98D1A-AEC5-46BF-B48B-8B7C6058D521}" type="datetimeFigureOut">
              <a:rPr lang="en-US" smtClean="0"/>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615951-5A38-4579-AF6B-FF14F5390DD4}" type="slidenum">
              <a:rPr lang="en-US" smtClean="0"/>
              <a:t>‹#›</a:t>
            </a:fld>
            <a:endParaRPr lang="en-US"/>
          </a:p>
        </p:txBody>
      </p:sp>
    </p:spTree>
    <p:extLst>
      <p:ext uri="{BB962C8B-B14F-4D97-AF65-F5344CB8AC3E}">
        <p14:creationId xmlns:p14="http://schemas.microsoft.com/office/powerpoint/2010/main" val="3371362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EF98D1A-AEC5-46BF-B48B-8B7C6058D521}" type="datetimeFigureOut">
              <a:rPr lang="en-US" smtClean="0"/>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615951-5A38-4579-AF6B-FF14F5390DD4}" type="slidenum">
              <a:rPr lang="en-US" smtClean="0"/>
              <a:t>‹#›</a:t>
            </a:fld>
            <a:endParaRPr lang="en-US"/>
          </a:p>
        </p:txBody>
      </p:sp>
    </p:spTree>
    <p:extLst>
      <p:ext uri="{BB962C8B-B14F-4D97-AF65-F5344CB8AC3E}">
        <p14:creationId xmlns:p14="http://schemas.microsoft.com/office/powerpoint/2010/main" val="4160209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EF98D1A-AEC5-46BF-B48B-8B7C6058D521}" type="datetimeFigureOut">
              <a:rPr lang="en-US" smtClean="0"/>
              <a:t>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615951-5A38-4579-AF6B-FF14F5390DD4}" type="slidenum">
              <a:rPr lang="en-US" smtClean="0"/>
              <a:t>‹#›</a:t>
            </a:fld>
            <a:endParaRPr lang="en-US"/>
          </a:p>
        </p:txBody>
      </p:sp>
    </p:spTree>
    <p:extLst>
      <p:ext uri="{BB962C8B-B14F-4D97-AF65-F5344CB8AC3E}">
        <p14:creationId xmlns:p14="http://schemas.microsoft.com/office/powerpoint/2010/main" val="590574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EF98D1A-AEC5-46BF-B48B-8B7C6058D521}" type="datetimeFigureOut">
              <a:rPr lang="en-US" smtClean="0"/>
              <a:t>11/5/2021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615951-5A38-4579-AF6B-FF14F5390DD4}" type="slidenum">
              <a:rPr lang="en-US" smtClean="0"/>
              <a:t>‹#›</a:t>
            </a:fld>
            <a:endParaRPr lang="en-US"/>
          </a:p>
        </p:txBody>
      </p:sp>
    </p:spTree>
    <p:extLst>
      <p:ext uri="{BB962C8B-B14F-4D97-AF65-F5344CB8AC3E}">
        <p14:creationId xmlns:p14="http://schemas.microsoft.com/office/powerpoint/2010/main" val="255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EF98D1A-AEC5-46BF-B48B-8B7C6058D521}" type="datetimeFigureOut">
              <a:rPr lang="en-US" smtClean="0"/>
              <a:t>11/5/2021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615951-5A38-4579-AF6B-FF14F5390DD4}" type="slidenum">
              <a:rPr lang="en-US" smtClean="0"/>
              <a:t>‹#›</a:t>
            </a:fld>
            <a:endParaRPr lang="en-US"/>
          </a:p>
        </p:txBody>
      </p:sp>
    </p:spTree>
    <p:extLst>
      <p:ext uri="{BB962C8B-B14F-4D97-AF65-F5344CB8AC3E}">
        <p14:creationId xmlns:p14="http://schemas.microsoft.com/office/powerpoint/2010/main" val="3714308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F98D1A-AEC5-46BF-B48B-8B7C6058D521}" type="datetimeFigureOut">
              <a:rPr lang="en-US" smtClean="0"/>
              <a:t>11/5/2021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615951-5A38-4579-AF6B-FF14F5390DD4}" type="slidenum">
              <a:rPr lang="en-US" smtClean="0"/>
              <a:t>‹#›</a:t>
            </a:fld>
            <a:endParaRPr lang="en-US"/>
          </a:p>
        </p:txBody>
      </p:sp>
    </p:spTree>
    <p:extLst>
      <p:ext uri="{BB962C8B-B14F-4D97-AF65-F5344CB8AC3E}">
        <p14:creationId xmlns:p14="http://schemas.microsoft.com/office/powerpoint/2010/main" val="494555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EF98D1A-AEC5-46BF-B48B-8B7C6058D521}" type="datetimeFigureOut">
              <a:rPr lang="en-US" smtClean="0"/>
              <a:t>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615951-5A38-4579-AF6B-FF14F5390DD4}" type="slidenum">
              <a:rPr lang="en-US" smtClean="0"/>
              <a:t>‹#›</a:t>
            </a:fld>
            <a:endParaRPr lang="en-US"/>
          </a:p>
        </p:txBody>
      </p:sp>
    </p:spTree>
    <p:extLst>
      <p:ext uri="{BB962C8B-B14F-4D97-AF65-F5344CB8AC3E}">
        <p14:creationId xmlns:p14="http://schemas.microsoft.com/office/powerpoint/2010/main" val="763982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615951-5A38-4579-AF6B-FF14F5390DD4}" type="slidenum">
              <a:rPr lang="en-US" smtClean="0"/>
              <a:t>‹#›</a:t>
            </a:fld>
            <a:endParaRPr lang="en-US"/>
          </a:p>
        </p:txBody>
      </p:sp>
      <p:sp>
        <p:nvSpPr>
          <p:cNvPr id="5" name="Date Placeholder 4"/>
          <p:cNvSpPr>
            <a:spLocks noGrp="1"/>
          </p:cNvSpPr>
          <p:nvPr>
            <p:ph type="dt" sz="half" idx="10"/>
          </p:nvPr>
        </p:nvSpPr>
        <p:spPr/>
        <p:txBody>
          <a:bodyPr/>
          <a:lstStyle/>
          <a:p>
            <a:fld id="{FEF98D1A-AEC5-46BF-B48B-8B7C6058D521}" type="datetimeFigureOut">
              <a:rPr lang="en-US" smtClean="0"/>
              <a:t>11/5/2021</a:t>
            </a:fld>
            <a:endParaRPr lang="en-US"/>
          </a:p>
        </p:txBody>
      </p:sp>
    </p:spTree>
    <p:extLst>
      <p:ext uri="{BB962C8B-B14F-4D97-AF65-F5344CB8AC3E}">
        <p14:creationId xmlns:p14="http://schemas.microsoft.com/office/powerpoint/2010/main" val="243646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EF98D1A-AEC5-46BF-B48B-8B7C6058D521}" type="datetimeFigureOut">
              <a:rPr lang="en-US" smtClean="0"/>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615951-5A38-4579-AF6B-FF14F5390DD4}" type="slidenum">
              <a:rPr lang="en-US" smtClean="0"/>
              <a:t>‹#›</a:t>
            </a:fld>
            <a:endParaRPr lang="en-US"/>
          </a:p>
        </p:txBody>
      </p:sp>
    </p:spTree>
    <p:extLst>
      <p:ext uri="{BB962C8B-B14F-4D97-AF65-F5344CB8AC3E}">
        <p14:creationId xmlns:p14="http://schemas.microsoft.com/office/powerpoint/2010/main" val="33482301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EF98D1A-AEC5-46BF-B48B-8B7C6058D521}" type="datetimeFigureOut">
              <a:rPr lang="en-US" smtClean="0"/>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615951-5A38-4579-AF6B-FF14F5390DD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29745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EF98D1A-AEC5-46BF-B48B-8B7C6058D521}" type="datetimeFigureOut">
              <a:rPr lang="en-US" smtClean="0"/>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615951-5A38-4579-AF6B-FF14F5390DD4}" type="slidenum">
              <a:rPr lang="en-US" smtClean="0"/>
              <a:t>‹#›</a:t>
            </a:fld>
            <a:endParaRPr lang="en-US"/>
          </a:p>
        </p:txBody>
      </p:sp>
    </p:spTree>
    <p:extLst>
      <p:ext uri="{BB962C8B-B14F-4D97-AF65-F5344CB8AC3E}">
        <p14:creationId xmlns:p14="http://schemas.microsoft.com/office/powerpoint/2010/main" val="36496307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EF98D1A-AEC5-46BF-B48B-8B7C6058D521}" type="datetimeFigureOut">
              <a:rPr lang="en-US" smtClean="0"/>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615951-5A38-4579-AF6B-FF14F5390DD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42348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EF98D1A-AEC5-46BF-B48B-8B7C6058D521}" type="datetimeFigureOut">
              <a:rPr lang="en-US" smtClean="0"/>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615951-5A38-4579-AF6B-FF14F5390DD4}" type="slidenum">
              <a:rPr lang="en-US" smtClean="0"/>
              <a:t>‹#›</a:t>
            </a:fld>
            <a:endParaRPr lang="en-US"/>
          </a:p>
        </p:txBody>
      </p:sp>
    </p:spTree>
    <p:extLst>
      <p:ext uri="{BB962C8B-B14F-4D97-AF65-F5344CB8AC3E}">
        <p14:creationId xmlns:p14="http://schemas.microsoft.com/office/powerpoint/2010/main" val="37597888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F98D1A-AEC5-46BF-B48B-8B7C6058D521}" type="datetimeFigureOut">
              <a:rPr lang="en-US" smtClean="0"/>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615951-5A38-4579-AF6B-FF14F5390DD4}" type="slidenum">
              <a:rPr lang="en-US" smtClean="0"/>
              <a:t>‹#›</a:t>
            </a:fld>
            <a:endParaRPr lang="en-US"/>
          </a:p>
        </p:txBody>
      </p:sp>
    </p:spTree>
    <p:extLst>
      <p:ext uri="{BB962C8B-B14F-4D97-AF65-F5344CB8AC3E}">
        <p14:creationId xmlns:p14="http://schemas.microsoft.com/office/powerpoint/2010/main" val="6111316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F98D1A-AEC5-46BF-B48B-8B7C6058D521}" type="datetimeFigureOut">
              <a:rPr lang="en-US" smtClean="0"/>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615951-5A38-4579-AF6B-FF14F5390DD4}" type="slidenum">
              <a:rPr lang="en-US" smtClean="0"/>
              <a:t>‹#›</a:t>
            </a:fld>
            <a:endParaRPr lang="en-US"/>
          </a:p>
        </p:txBody>
      </p:sp>
    </p:spTree>
    <p:extLst>
      <p:ext uri="{BB962C8B-B14F-4D97-AF65-F5344CB8AC3E}">
        <p14:creationId xmlns:p14="http://schemas.microsoft.com/office/powerpoint/2010/main" val="4182836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EF98D1A-AEC5-46BF-B48B-8B7C6058D521}" type="datetimeFigureOut">
              <a:rPr lang="en-US" smtClean="0"/>
              <a:t>11/5/2021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9615951-5A38-4579-AF6B-FF14F5390DD4}" type="slidenum">
              <a:rPr lang="en-US" smtClean="0"/>
              <a:t>‹#›</a:t>
            </a:fld>
            <a:endParaRPr lang="en-US"/>
          </a:p>
        </p:txBody>
      </p:sp>
    </p:spTree>
    <p:extLst>
      <p:ext uri="{BB962C8B-B14F-4D97-AF65-F5344CB8AC3E}">
        <p14:creationId xmlns:p14="http://schemas.microsoft.com/office/powerpoint/2010/main" val="270697889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705A0-DF87-4544-8E09-BDA1049600FD}"/>
              </a:ext>
            </a:extLst>
          </p:cNvPr>
          <p:cNvSpPr>
            <a:spLocks noGrp="1"/>
          </p:cNvSpPr>
          <p:nvPr>
            <p:ph type="ctrTitle"/>
          </p:nvPr>
        </p:nvSpPr>
        <p:spPr>
          <a:xfrm>
            <a:off x="1507067" y="1469814"/>
            <a:ext cx="8734213" cy="1646302"/>
          </a:xfrm>
        </p:spPr>
        <p:txBody>
          <a:bodyPr/>
          <a:lstStyle/>
          <a:p>
            <a:pPr algn="ctr"/>
            <a:r>
              <a:rPr lang="en-US" sz="4400" dirty="0">
                <a:solidFill>
                  <a:srgbClr val="002060"/>
                </a:solidFill>
              </a:rPr>
              <a:t>Sex Offenders and Parole</a:t>
            </a:r>
          </a:p>
        </p:txBody>
      </p:sp>
      <p:sp>
        <p:nvSpPr>
          <p:cNvPr id="3" name="Subtitle 2">
            <a:extLst>
              <a:ext uri="{FF2B5EF4-FFF2-40B4-BE49-F238E27FC236}">
                <a16:creationId xmlns:a16="http://schemas.microsoft.com/office/drawing/2014/main" id="{D5B5AC46-668A-41E8-BFF0-85D629EFFC3D}"/>
              </a:ext>
            </a:extLst>
          </p:cNvPr>
          <p:cNvSpPr>
            <a:spLocks noGrp="1"/>
          </p:cNvSpPr>
          <p:nvPr>
            <p:ph type="subTitle" idx="1"/>
          </p:nvPr>
        </p:nvSpPr>
        <p:spPr>
          <a:xfrm>
            <a:off x="1990705" y="3329473"/>
            <a:ext cx="7766936" cy="1096899"/>
          </a:xfrm>
        </p:spPr>
        <p:txBody>
          <a:bodyPr>
            <a:normAutofit/>
          </a:bodyPr>
          <a:lstStyle/>
          <a:p>
            <a:pPr algn="ctr"/>
            <a:r>
              <a:rPr lang="en-US" sz="2800" dirty="0">
                <a:solidFill>
                  <a:srgbClr val="002060"/>
                </a:solidFill>
              </a:rPr>
              <a:t>Name</a:t>
            </a:r>
          </a:p>
          <a:p>
            <a:pPr algn="ctr"/>
            <a:r>
              <a:rPr lang="en-US" sz="2800" dirty="0">
                <a:solidFill>
                  <a:srgbClr val="002060"/>
                </a:solidFill>
              </a:rPr>
              <a:t>Institution of Affiliation</a:t>
            </a:r>
          </a:p>
        </p:txBody>
      </p:sp>
    </p:spTree>
    <p:extLst>
      <p:ext uri="{BB962C8B-B14F-4D97-AF65-F5344CB8AC3E}">
        <p14:creationId xmlns:p14="http://schemas.microsoft.com/office/powerpoint/2010/main" val="4045597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E7695-5E58-4E39-AB9F-61E0CC5D0EAD}"/>
              </a:ext>
            </a:extLst>
          </p:cNvPr>
          <p:cNvSpPr>
            <a:spLocks noGrp="1"/>
          </p:cNvSpPr>
          <p:nvPr>
            <p:ph type="title"/>
          </p:nvPr>
        </p:nvSpPr>
        <p:spPr>
          <a:xfrm>
            <a:off x="1797666" y="548641"/>
            <a:ext cx="8596668" cy="1320800"/>
          </a:xfrm>
        </p:spPr>
        <p:txBody>
          <a:bodyPr/>
          <a:lstStyle/>
          <a:p>
            <a:pPr algn="ctr"/>
            <a:r>
              <a:rPr lang="en-US" b="1" dirty="0">
                <a:solidFill>
                  <a:srgbClr val="002060"/>
                </a:solidFill>
              </a:rPr>
              <a:t>Sex Offenders Chicago City</a:t>
            </a:r>
          </a:p>
        </p:txBody>
      </p:sp>
      <p:sp>
        <p:nvSpPr>
          <p:cNvPr id="3" name="Content Placeholder 2">
            <a:extLst>
              <a:ext uri="{FF2B5EF4-FFF2-40B4-BE49-F238E27FC236}">
                <a16:creationId xmlns:a16="http://schemas.microsoft.com/office/drawing/2014/main" id="{344DFF2B-6F65-40F1-A802-8DEECE732BB4}"/>
              </a:ext>
            </a:extLst>
          </p:cNvPr>
          <p:cNvSpPr>
            <a:spLocks noGrp="1"/>
          </p:cNvSpPr>
          <p:nvPr>
            <p:ph idx="1"/>
          </p:nvPr>
        </p:nvSpPr>
        <p:spPr>
          <a:xfrm>
            <a:off x="193040" y="1209041"/>
            <a:ext cx="11816080" cy="5648960"/>
          </a:xfrm>
        </p:spPr>
        <p:txBody>
          <a:bodyPr>
            <a:normAutofit/>
          </a:bodyPr>
          <a:lstStyle/>
          <a:p>
            <a:pPr>
              <a:lnSpc>
                <a:spcPct val="200000"/>
              </a:lnSpc>
              <a:buFont typeface="Wingdings" panose="05000000000000000000" pitchFamily="2" charset="2"/>
              <a:buChar char="Ø"/>
            </a:pPr>
            <a:r>
              <a:rPr lang="en-US" sz="2400" dirty="0">
                <a:solidFill>
                  <a:srgbClr val="002060"/>
                </a:solidFill>
                <a:latin typeface="Constantia" panose="02030602050306030303" pitchFamily="18" charset="0"/>
              </a:rPr>
              <a:t>Zip code 60608, Cook county, Chicago.</a:t>
            </a:r>
          </a:p>
          <a:p>
            <a:pPr>
              <a:lnSpc>
                <a:spcPct val="200000"/>
              </a:lnSpc>
              <a:buFont typeface="Wingdings" panose="05000000000000000000" pitchFamily="2" charset="2"/>
              <a:buChar char="Ø"/>
            </a:pPr>
            <a:r>
              <a:rPr lang="en-US" sz="2400" dirty="0">
                <a:solidFill>
                  <a:srgbClr val="002060"/>
                </a:solidFill>
                <a:latin typeface="Constantia" panose="02030602050306030303" pitchFamily="18" charset="0"/>
              </a:rPr>
              <a:t>The number of registered  sex offenders is 56</a:t>
            </a:r>
          </a:p>
          <a:p>
            <a:pPr>
              <a:lnSpc>
                <a:spcPct val="200000"/>
              </a:lnSpc>
              <a:buFont typeface="Wingdings" panose="05000000000000000000" pitchFamily="2" charset="2"/>
              <a:buChar char="Ø"/>
            </a:pPr>
            <a:r>
              <a:rPr lang="en-US" sz="2400" dirty="0">
                <a:solidFill>
                  <a:srgbClr val="002060"/>
                </a:solidFill>
                <a:latin typeface="Constantia" panose="02030602050306030303" pitchFamily="18" charset="0"/>
              </a:rPr>
              <a:t>Statistics calculated a ratio of 0.08 Sex Offenders per 10,000 residents</a:t>
            </a:r>
          </a:p>
          <a:p>
            <a:pPr>
              <a:lnSpc>
                <a:spcPct val="200000"/>
              </a:lnSpc>
              <a:buFont typeface="Wingdings" panose="05000000000000000000" pitchFamily="2" charset="2"/>
              <a:buChar char="Ø"/>
            </a:pPr>
            <a:r>
              <a:rPr lang="en-US" sz="2400" dirty="0">
                <a:solidFill>
                  <a:srgbClr val="002060"/>
                </a:solidFill>
                <a:latin typeface="Constantia" panose="02030602050306030303" pitchFamily="18" charset="0"/>
              </a:rPr>
              <a:t>This is lower than the national average of 15.84 Sex Offenders per 10,000 residents.</a:t>
            </a:r>
          </a:p>
        </p:txBody>
      </p:sp>
    </p:spTree>
    <p:extLst>
      <p:ext uri="{BB962C8B-B14F-4D97-AF65-F5344CB8AC3E}">
        <p14:creationId xmlns:p14="http://schemas.microsoft.com/office/powerpoint/2010/main" val="4087941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4ACC7-D98B-49E6-A43C-241143C2C5DC}"/>
              </a:ext>
            </a:extLst>
          </p:cNvPr>
          <p:cNvSpPr>
            <a:spLocks noGrp="1"/>
          </p:cNvSpPr>
          <p:nvPr>
            <p:ph type="title"/>
          </p:nvPr>
        </p:nvSpPr>
        <p:spPr>
          <a:xfrm>
            <a:off x="1797666" y="599441"/>
            <a:ext cx="9297054" cy="1320800"/>
          </a:xfrm>
        </p:spPr>
        <p:txBody>
          <a:bodyPr/>
          <a:lstStyle/>
          <a:p>
            <a:pPr algn="ctr"/>
            <a:r>
              <a:rPr lang="en-US" b="1" dirty="0">
                <a:solidFill>
                  <a:srgbClr val="002060"/>
                </a:solidFill>
              </a:rPr>
              <a:t>Organizations for Treating Sex Offenders</a:t>
            </a:r>
          </a:p>
        </p:txBody>
      </p:sp>
      <p:sp>
        <p:nvSpPr>
          <p:cNvPr id="3" name="Content Placeholder 2">
            <a:extLst>
              <a:ext uri="{FF2B5EF4-FFF2-40B4-BE49-F238E27FC236}">
                <a16:creationId xmlns:a16="http://schemas.microsoft.com/office/drawing/2014/main" id="{F22FF4DB-AFC1-4EED-92AF-A03A8D5DC8C2}"/>
              </a:ext>
            </a:extLst>
          </p:cNvPr>
          <p:cNvSpPr>
            <a:spLocks noGrp="1"/>
          </p:cNvSpPr>
          <p:nvPr>
            <p:ph idx="1"/>
          </p:nvPr>
        </p:nvSpPr>
        <p:spPr>
          <a:xfrm>
            <a:off x="81280" y="1259841"/>
            <a:ext cx="11917680" cy="5496560"/>
          </a:xfrm>
        </p:spPr>
        <p:txBody>
          <a:bodyPr>
            <a:normAutofit/>
          </a:bodyPr>
          <a:lstStyle/>
          <a:p>
            <a:pPr>
              <a:lnSpc>
                <a:spcPct val="200000"/>
              </a:lnSpc>
              <a:buFont typeface="Wingdings" panose="05000000000000000000" pitchFamily="2" charset="2"/>
              <a:buChar char="Ø"/>
            </a:pPr>
            <a:r>
              <a:rPr lang="en-US" sz="2400" dirty="0">
                <a:solidFill>
                  <a:srgbClr val="002060"/>
                </a:solidFill>
                <a:latin typeface="Constantia" panose="02030602050306030303" pitchFamily="18" charset="0"/>
              </a:rPr>
              <a:t>Sex offenders service unit</a:t>
            </a:r>
          </a:p>
          <a:p>
            <a:pPr>
              <a:lnSpc>
                <a:spcPct val="200000"/>
              </a:lnSpc>
              <a:buFont typeface="Wingdings" panose="05000000000000000000" pitchFamily="2" charset="2"/>
              <a:buChar char="Ø"/>
            </a:pPr>
            <a:r>
              <a:rPr lang="en-US" sz="2400" dirty="0">
                <a:solidFill>
                  <a:srgbClr val="002060"/>
                </a:solidFill>
                <a:latin typeface="Constantia" panose="02030602050306030303" pitchFamily="18" charset="0"/>
              </a:rPr>
              <a:t>The Illinois Association for the Treatment of Sexual Abusers</a:t>
            </a:r>
          </a:p>
          <a:p>
            <a:pPr>
              <a:lnSpc>
                <a:spcPct val="200000"/>
              </a:lnSpc>
              <a:buFont typeface="Wingdings" panose="05000000000000000000" pitchFamily="2" charset="2"/>
              <a:buChar char="Ø"/>
            </a:pPr>
            <a:r>
              <a:rPr lang="en-US" sz="2400" dirty="0">
                <a:solidFill>
                  <a:srgbClr val="002060"/>
                </a:solidFill>
                <a:latin typeface="Constantia" panose="02030602050306030303" pitchFamily="18" charset="0"/>
              </a:rPr>
              <a:t>SunCloud Health Outpatient and Residential Treatment</a:t>
            </a:r>
          </a:p>
          <a:p>
            <a:pPr>
              <a:lnSpc>
                <a:spcPct val="200000"/>
              </a:lnSpc>
              <a:buFont typeface="Wingdings" panose="05000000000000000000" pitchFamily="2" charset="2"/>
              <a:buChar char="Ø"/>
            </a:pPr>
            <a:r>
              <a:rPr lang="en-US" sz="2400" dirty="0">
                <a:solidFill>
                  <a:srgbClr val="002060"/>
                </a:solidFill>
                <a:latin typeface="Constantia" panose="02030602050306030303" pitchFamily="18" charset="0"/>
              </a:rPr>
              <a:t>The Chicago Department of Family and Support Services’ Community Reentry Support Centers</a:t>
            </a:r>
          </a:p>
          <a:p>
            <a:pPr>
              <a:lnSpc>
                <a:spcPct val="200000"/>
              </a:lnSpc>
              <a:buFont typeface="Wingdings" panose="05000000000000000000" pitchFamily="2" charset="2"/>
              <a:buChar char="Ø"/>
            </a:pPr>
            <a:r>
              <a:rPr lang="en-US" sz="2400" dirty="0">
                <a:solidFill>
                  <a:srgbClr val="002060"/>
                </a:solidFill>
                <a:latin typeface="Constantia" panose="02030602050306030303" pitchFamily="18" charset="0"/>
              </a:rPr>
              <a:t>Chicago Psych Therapy Group</a:t>
            </a:r>
          </a:p>
        </p:txBody>
      </p:sp>
    </p:spTree>
    <p:extLst>
      <p:ext uri="{BB962C8B-B14F-4D97-AF65-F5344CB8AC3E}">
        <p14:creationId xmlns:p14="http://schemas.microsoft.com/office/powerpoint/2010/main" val="4207458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3A21-3CA5-4330-95E5-EFFF939866D9}"/>
              </a:ext>
            </a:extLst>
          </p:cNvPr>
          <p:cNvSpPr>
            <a:spLocks noGrp="1"/>
          </p:cNvSpPr>
          <p:nvPr>
            <p:ph type="title"/>
          </p:nvPr>
        </p:nvSpPr>
        <p:spPr>
          <a:xfrm>
            <a:off x="1797666" y="609600"/>
            <a:ext cx="8596668" cy="1320800"/>
          </a:xfrm>
        </p:spPr>
        <p:txBody>
          <a:bodyPr/>
          <a:lstStyle/>
          <a:p>
            <a:pPr algn="ctr"/>
            <a:r>
              <a:rPr lang="en-US" b="1" dirty="0">
                <a:solidFill>
                  <a:srgbClr val="002060"/>
                </a:solidFill>
              </a:rPr>
              <a:t>Programs for Treating Sex Offenders</a:t>
            </a:r>
          </a:p>
        </p:txBody>
      </p:sp>
      <p:sp>
        <p:nvSpPr>
          <p:cNvPr id="3" name="Content Placeholder 2">
            <a:extLst>
              <a:ext uri="{FF2B5EF4-FFF2-40B4-BE49-F238E27FC236}">
                <a16:creationId xmlns:a16="http://schemas.microsoft.com/office/drawing/2014/main" id="{72B8D806-9260-40F4-B61E-D86ADEA0AB54}"/>
              </a:ext>
            </a:extLst>
          </p:cNvPr>
          <p:cNvSpPr>
            <a:spLocks noGrp="1"/>
          </p:cNvSpPr>
          <p:nvPr>
            <p:ph idx="1"/>
          </p:nvPr>
        </p:nvSpPr>
        <p:spPr>
          <a:xfrm>
            <a:off x="152400" y="1239521"/>
            <a:ext cx="11694160" cy="5455920"/>
          </a:xfrm>
        </p:spPr>
        <p:txBody>
          <a:bodyPr>
            <a:normAutofit/>
          </a:bodyPr>
          <a:lstStyle/>
          <a:p>
            <a:pPr>
              <a:lnSpc>
                <a:spcPct val="200000"/>
              </a:lnSpc>
              <a:buFont typeface="Wingdings" panose="05000000000000000000" pitchFamily="2" charset="2"/>
              <a:buChar char="Ø"/>
            </a:pPr>
            <a:r>
              <a:rPr lang="en-US" sz="2400" dirty="0">
                <a:solidFill>
                  <a:srgbClr val="002060"/>
                </a:solidFill>
                <a:latin typeface="Constantia" panose="02030602050306030303" pitchFamily="18" charset="0"/>
              </a:rPr>
              <a:t>Sex offenders mental training.</a:t>
            </a:r>
          </a:p>
          <a:p>
            <a:pPr>
              <a:lnSpc>
                <a:spcPct val="200000"/>
              </a:lnSpc>
              <a:buFont typeface="Wingdings" panose="05000000000000000000" pitchFamily="2" charset="2"/>
              <a:buChar char="Ø"/>
            </a:pPr>
            <a:r>
              <a:rPr lang="en-US" sz="2400" dirty="0">
                <a:solidFill>
                  <a:srgbClr val="002060"/>
                </a:solidFill>
                <a:latin typeface="Constantia" panose="02030602050306030303" pitchFamily="18" charset="0"/>
              </a:rPr>
              <a:t>The Cognitive Behavioral Treatment for Sex Offenders.</a:t>
            </a:r>
          </a:p>
          <a:p>
            <a:pPr>
              <a:lnSpc>
                <a:spcPct val="200000"/>
              </a:lnSpc>
              <a:buFont typeface="Wingdings" panose="05000000000000000000" pitchFamily="2" charset="2"/>
              <a:buChar char="Ø"/>
            </a:pPr>
            <a:r>
              <a:rPr lang="en-US" sz="2400" dirty="0">
                <a:solidFill>
                  <a:srgbClr val="002060"/>
                </a:solidFill>
                <a:latin typeface="Constantia" panose="02030602050306030303" pitchFamily="18" charset="0"/>
              </a:rPr>
              <a:t>The Sex Offender Counseling and Treatment Program(SOCTP).</a:t>
            </a:r>
          </a:p>
          <a:p>
            <a:pPr>
              <a:lnSpc>
                <a:spcPct val="200000"/>
              </a:lnSpc>
              <a:buFont typeface="Wingdings" panose="05000000000000000000" pitchFamily="2" charset="2"/>
              <a:buChar char="Ø"/>
            </a:pPr>
            <a:r>
              <a:rPr lang="en-US" sz="2400" dirty="0">
                <a:solidFill>
                  <a:srgbClr val="002060"/>
                </a:solidFill>
                <a:latin typeface="Constantia" panose="02030602050306030303" pitchFamily="18" charset="0"/>
              </a:rPr>
              <a:t>Trauma-cognitive behavioral treatment for adults</a:t>
            </a:r>
          </a:p>
        </p:txBody>
      </p:sp>
    </p:spTree>
    <p:extLst>
      <p:ext uri="{BB962C8B-B14F-4D97-AF65-F5344CB8AC3E}">
        <p14:creationId xmlns:p14="http://schemas.microsoft.com/office/powerpoint/2010/main" val="463211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19369-36D6-410E-A646-766F4CD34C2B}"/>
              </a:ext>
            </a:extLst>
          </p:cNvPr>
          <p:cNvSpPr>
            <a:spLocks noGrp="1"/>
          </p:cNvSpPr>
          <p:nvPr>
            <p:ph type="title"/>
          </p:nvPr>
        </p:nvSpPr>
        <p:spPr>
          <a:xfrm>
            <a:off x="1797666" y="640080"/>
            <a:ext cx="8596668" cy="1320800"/>
          </a:xfrm>
        </p:spPr>
        <p:txBody>
          <a:bodyPr/>
          <a:lstStyle/>
          <a:p>
            <a:pPr algn="ctr"/>
            <a:r>
              <a:rPr lang="en-US" b="1" dirty="0">
                <a:solidFill>
                  <a:srgbClr val="002060"/>
                </a:solidFill>
              </a:rPr>
              <a:t>Recidivism Rates of Sex Offenders</a:t>
            </a:r>
          </a:p>
        </p:txBody>
      </p:sp>
      <p:sp>
        <p:nvSpPr>
          <p:cNvPr id="3" name="Content Placeholder 2">
            <a:extLst>
              <a:ext uri="{FF2B5EF4-FFF2-40B4-BE49-F238E27FC236}">
                <a16:creationId xmlns:a16="http://schemas.microsoft.com/office/drawing/2014/main" id="{B939653C-3F74-4133-A17A-5BF1DDF2E775}"/>
              </a:ext>
            </a:extLst>
          </p:cNvPr>
          <p:cNvSpPr>
            <a:spLocks noGrp="1"/>
          </p:cNvSpPr>
          <p:nvPr>
            <p:ph idx="1"/>
          </p:nvPr>
        </p:nvSpPr>
        <p:spPr>
          <a:xfrm>
            <a:off x="152400" y="1300480"/>
            <a:ext cx="11938000" cy="5415280"/>
          </a:xfrm>
        </p:spPr>
        <p:txBody>
          <a:bodyPr>
            <a:normAutofit/>
          </a:bodyPr>
          <a:lstStyle/>
          <a:p>
            <a:pPr>
              <a:lnSpc>
                <a:spcPct val="200000"/>
              </a:lnSpc>
              <a:buFont typeface="Wingdings" panose="05000000000000000000" pitchFamily="2" charset="2"/>
              <a:buChar char="Ø"/>
            </a:pPr>
            <a:r>
              <a:rPr lang="en-US" sz="2400" dirty="0">
                <a:latin typeface="Constantia" panose="02030602050306030303" pitchFamily="18" charset="0"/>
              </a:rPr>
              <a:t>Average recidivism rate 27.9 percent.</a:t>
            </a:r>
          </a:p>
          <a:p>
            <a:pPr>
              <a:lnSpc>
                <a:spcPct val="200000"/>
              </a:lnSpc>
              <a:buFont typeface="Wingdings" panose="05000000000000000000" pitchFamily="2" charset="2"/>
              <a:buChar char="Ø"/>
            </a:pPr>
            <a:r>
              <a:rPr lang="en-US" sz="2400" dirty="0">
                <a:latin typeface="Constantia" panose="02030602050306030303" pitchFamily="18" charset="0"/>
              </a:rPr>
              <a:t>The average recidivism of untreated sex is 39.2 percent</a:t>
            </a:r>
          </a:p>
          <a:p>
            <a:pPr>
              <a:lnSpc>
                <a:spcPct val="200000"/>
              </a:lnSpc>
              <a:buFont typeface="Wingdings" panose="05000000000000000000" pitchFamily="2" charset="2"/>
              <a:buChar char="Ø"/>
            </a:pPr>
            <a:r>
              <a:rPr lang="en-US" sz="2400" dirty="0">
                <a:latin typeface="Constantia" panose="02030602050306030303" pitchFamily="18" charset="0"/>
              </a:rPr>
              <a:t>The rates are calculated based on a follow up of 14 months.</a:t>
            </a:r>
          </a:p>
          <a:p>
            <a:pPr>
              <a:lnSpc>
                <a:spcPct val="200000"/>
              </a:lnSpc>
              <a:buFont typeface="Wingdings" panose="05000000000000000000" pitchFamily="2" charset="2"/>
              <a:buChar char="Ø"/>
            </a:pPr>
            <a:r>
              <a:rPr lang="en-US" sz="2400" dirty="0">
                <a:latin typeface="Constantia" panose="02030602050306030303" pitchFamily="18" charset="0"/>
              </a:rPr>
              <a:t>persistent sex offenders are thought to comprise a small proportion of the total sex offender population.</a:t>
            </a:r>
          </a:p>
        </p:txBody>
      </p:sp>
    </p:spTree>
    <p:extLst>
      <p:ext uri="{BB962C8B-B14F-4D97-AF65-F5344CB8AC3E}">
        <p14:creationId xmlns:p14="http://schemas.microsoft.com/office/powerpoint/2010/main" val="351826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0C062-F9DF-454E-B0B9-FD534C646774}"/>
              </a:ext>
            </a:extLst>
          </p:cNvPr>
          <p:cNvSpPr>
            <a:spLocks noGrp="1"/>
          </p:cNvSpPr>
          <p:nvPr>
            <p:ph type="title"/>
          </p:nvPr>
        </p:nvSpPr>
        <p:spPr>
          <a:xfrm>
            <a:off x="1797666" y="711200"/>
            <a:ext cx="8596668" cy="1320800"/>
          </a:xfrm>
        </p:spPr>
        <p:txBody>
          <a:bodyPr/>
          <a:lstStyle/>
          <a:p>
            <a:pPr algn="ctr"/>
            <a:r>
              <a:rPr lang="en-US" b="1" dirty="0">
                <a:solidFill>
                  <a:srgbClr val="002060"/>
                </a:solidFill>
              </a:rPr>
              <a:t>Evaluation of Programs</a:t>
            </a:r>
          </a:p>
        </p:txBody>
      </p:sp>
      <p:sp>
        <p:nvSpPr>
          <p:cNvPr id="3" name="Content Placeholder 2">
            <a:extLst>
              <a:ext uri="{FF2B5EF4-FFF2-40B4-BE49-F238E27FC236}">
                <a16:creationId xmlns:a16="http://schemas.microsoft.com/office/drawing/2014/main" id="{C9096083-FFAE-4AAA-A461-6F8D10013B9C}"/>
              </a:ext>
            </a:extLst>
          </p:cNvPr>
          <p:cNvSpPr>
            <a:spLocks noGrp="1"/>
          </p:cNvSpPr>
          <p:nvPr>
            <p:ph idx="1"/>
          </p:nvPr>
        </p:nvSpPr>
        <p:spPr>
          <a:xfrm>
            <a:off x="111760" y="1371600"/>
            <a:ext cx="11775440" cy="5374639"/>
          </a:xfrm>
        </p:spPr>
        <p:txBody>
          <a:bodyPr>
            <a:normAutofit/>
          </a:bodyPr>
          <a:lstStyle/>
          <a:p>
            <a:pPr>
              <a:lnSpc>
                <a:spcPct val="200000"/>
              </a:lnSpc>
              <a:buFont typeface="Wingdings" panose="05000000000000000000" pitchFamily="2" charset="2"/>
              <a:buChar char="Ø"/>
            </a:pPr>
            <a:r>
              <a:rPr lang="en-US" sz="2400" dirty="0">
                <a:solidFill>
                  <a:srgbClr val="002060"/>
                </a:solidFill>
                <a:latin typeface="Constantia" panose="02030602050306030303" pitchFamily="18" charset="0"/>
              </a:rPr>
              <a:t> The treatment programs are  effective in treating the offenders</a:t>
            </a:r>
          </a:p>
          <a:p>
            <a:pPr>
              <a:lnSpc>
                <a:spcPct val="200000"/>
              </a:lnSpc>
              <a:buFont typeface="Wingdings" panose="05000000000000000000" pitchFamily="2" charset="2"/>
              <a:buChar char="Ø"/>
            </a:pPr>
            <a:r>
              <a:rPr lang="en-US" sz="2400" dirty="0">
                <a:solidFill>
                  <a:srgbClr val="002060"/>
                </a:solidFill>
                <a:latin typeface="Constantia" panose="02030602050306030303" pitchFamily="18" charset="0"/>
              </a:rPr>
              <a:t>Treated sex offenders shows overall average sexual and overall recidivism rates of 10.9 percent </a:t>
            </a:r>
          </a:p>
          <a:p>
            <a:pPr>
              <a:lnSpc>
                <a:spcPct val="200000"/>
              </a:lnSpc>
              <a:buFont typeface="Wingdings" panose="05000000000000000000" pitchFamily="2" charset="2"/>
              <a:buChar char="Ø"/>
            </a:pPr>
            <a:r>
              <a:rPr lang="en-US" sz="2400" dirty="0">
                <a:solidFill>
                  <a:srgbClr val="002060"/>
                </a:solidFill>
                <a:latin typeface="Constantia" panose="02030602050306030303" pitchFamily="18" charset="0"/>
              </a:rPr>
              <a:t>Cognitive-behavioral treatment remain the most effective.</a:t>
            </a:r>
          </a:p>
          <a:p>
            <a:pPr>
              <a:lnSpc>
                <a:spcPct val="200000"/>
              </a:lnSpc>
              <a:buFont typeface="Wingdings" panose="05000000000000000000" pitchFamily="2" charset="2"/>
              <a:buChar char="Ø"/>
            </a:pPr>
            <a:r>
              <a:rPr lang="en-US" sz="2400" dirty="0">
                <a:solidFill>
                  <a:srgbClr val="002060"/>
                </a:solidFill>
                <a:latin typeface="Constantia" panose="02030602050306030303" pitchFamily="18" charset="0"/>
              </a:rPr>
              <a:t>Government funding to these programs would them become more effective.</a:t>
            </a:r>
          </a:p>
          <a:p>
            <a:endParaRPr lang="en-US" dirty="0"/>
          </a:p>
        </p:txBody>
      </p:sp>
    </p:spTree>
    <p:extLst>
      <p:ext uri="{BB962C8B-B14F-4D97-AF65-F5344CB8AC3E}">
        <p14:creationId xmlns:p14="http://schemas.microsoft.com/office/powerpoint/2010/main" val="472396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DB408-6C6B-4882-9709-A4729FFC262A}"/>
              </a:ext>
            </a:extLst>
          </p:cNvPr>
          <p:cNvSpPr>
            <a:spLocks noGrp="1"/>
          </p:cNvSpPr>
          <p:nvPr>
            <p:ph type="title"/>
          </p:nvPr>
        </p:nvSpPr>
        <p:spPr>
          <a:xfrm>
            <a:off x="1797666" y="701040"/>
            <a:ext cx="8596668" cy="1320800"/>
          </a:xfrm>
        </p:spPr>
        <p:txBody>
          <a:bodyPr/>
          <a:lstStyle/>
          <a:p>
            <a:pPr algn="ctr">
              <a:lnSpc>
                <a:spcPct val="200000"/>
              </a:lnSpc>
            </a:pPr>
            <a:r>
              <a:rPr lang="en-US" b="1" dirty="0">
                <a:solidFill>
                  <a:srgbClr val="002060"/>
                </a:solidFill>
              </a:rPr>
              <a:t>Government Intervention</a:t>
            </a:r>
          </a:p>
        </p:txBody>
      </p:sp>
      <p:sp>
        <p:nvSpPr>
          <p:cNvPr id="3" name="Content Placeholder 2">
            <a:extLst>
              <a:ext uri="{FF2B5EF4-FFF2-40B4-BE49-F238E27FC236}">
                <a16:creationId xmlns:a16="http://schemas.microsoft.com/office/drawing/2014/main" id="{FABC353F-269D-4D82-8CD0-1F694369D93D}"/>
              </a:ext>
            </a:extLst>
          </p:cNvPr>
          <p:cNvSpPr>
            <a:spLocks noGrp="1"/>
          </p:cNvSpPr>
          <p:nvPr>
            <p:ph idx="1"/>
          </p:nvPr>
        </p:nvSpPr>
        <p:spPr>
          <a:xfrm>
            <a:off x="121920" y="1849121"/>
            <a:ext cx="11633200" cy="4795520"/>
          </a:xfrm>
        </p:spPr>
        <p:txBody>
          <a:bodyPr/>
          <a:lstStyle/>
          <a:p>
            <a:pPr>
              <a:lnSpc>
                <a:spcPct val="200000"/>
              </a:lnSpc>
              <a:buFont typeface="Wingdings" panose="05000000000000000000" pitchFamily="2" charset="2"/>
              <a:buChar char="Ø"/>
            </a:pPr>
            <a:r>
              <a:rPr lang="en-US" sz="2400" dirty="0">
                <a:latin typeface="Constantia" panose="02030602050306030303" pitchFamily="18" charset="0"/>
              </a:rPr>
              <a:t>Governments should intervene in adolescent sex offender treatments by funding existing programs</a:t>
            </a:r>
          </a:p>
          <a:p>
            <a:pPr>
              <a:lnSpc>
                <a:spcPct val="200000"/>
              </a:lnSpc>
              <a:buFont typeface="Wingdings" panose="05000000000000000000" pitchFamily="2" charset="2"/>
              <a:buChar char="Ø"/>
            </a:pPr>
            <a:r>
              <a:rPr lang="en-US" sz="2400" dirty="0">
                <a:latin typeface="Constantia" panose="02030602050306030303" pitchFamily="18" charset="0"/>
              </a:rPr>
              <a:t>Government ought to implement more adolescence sex offender treatment programs to avoid reoffending among the young adults.</a:t>
            </a:r>
          </a:p>
          <a:p>
            <a:pPr>
              <a:lnSpc>
                <a:spcPct val="200000"/>
              </a:lnSpc>
              <a:buFont typeface="Wingdings" panose="05000000000000000000" pitchFamily="2" charset="2"/>
              <a:buChar char="Ø"/>
            </a:pPr>
            <a:r>
              <a:rPr lang="en-US" sz="2400" dirty="0">
                <a:latin typeface="Constantia" panose="02030602050306030303" pitchFamily="18" charset="0"/>
              </a:rPr>
              <a:t>Government should initiate more juvenile problems to ensure offenders fully recovers.</a:t>
            </a:r>
          </a:p>
          <a:p>
            <a:endParaRPr lang="en-US" dirty="0"/>
          </a:p>
          <a:p>
            <a:endParaRPr lang="en-US" dirty="0"/>
          </a:p>
        </p:txBody>
      </p:sp>
    </p:spTree>
    <p:extLst>
      <p:ext uri="{BB962C8B-B14F-4D97-AF65-F5344CB8AC3E}">
        <p14:creationId xmlns:p14="http://schemas.microsoft.com/office/powerpoint/2010/main" val="147869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A13BB-6316-44CD-8707-110D93FF3A8B}"/>
              </a:ext>
            </a:extLst>
          </p:cNvPr>
          <p:cNvSpPr>
            <a:spLocks noGrp="1"/>
          </p:cNvSpPr>
          <p:nvPr>
            <p:ph type="title"/>
          </p:nvPr>
        </p:nvSpPr>
        <p:spPr>
          <a:xfrm>
            <a:off x="1797666" y="609600"/>
            <a:ext cx="8596668" cy="1320800"/>
          </a:xfrm>
        </p:spPr>
        <p:txBody>
          <a:bodyPr/>
          <a:lstStyle/>
          <a:p>
            <a:pPr algn="ctr"/>
            <a:r>
              <a:rPr lang="en-US" b="1" dirty="0">
                <a:solidFill>
                  <a:srgbClr val="002060"/>
                </a:solidFill>
              </a:rPr>
              <a:t>Programs to assist Sex Offenders</a:t>
            </a:r>
          </a:p>
        </p:txBody>
      </p:sp>
      <p:sp>
        <p:nvSpPr>
          <p:cNvPr id="3" name="Content Placeholder 2">
            <a:extLst>
              <a:ext uri="{FF2B5EF4-FFF2-40B4-BE49-F238E27FC236}">
                <a16:creationId xmlns:a16="http://schemas.microsoft.com/office/drawing/2014/main" id="{110F8BFC-4963-4D5F-97DC-D1A671D54013}"/>
              </a:ext>
            </a:extLst>
          </p:cNvPr>
          <p:cNvSpPr>
            <a:spLocks noGrp="1"/>
          </p:cNvSpPr>
          <p:nvPr>
            <p:ph idx="1"/>
          </p:nvPr>
        </p:nvSpPr>
        <p:spPr>
          <a:xfrm>
            <a:off x="91440" y="1137921"/>
            <a:ext cx="11958320" cy="5618480"/>
          </a:xfrm>
        </p:spPr>
        <p:txBody>
          <a:bodyPr>
            <a:normAutofit/>
          </a:bodyPr>
          <a:lstStyle/>
          <a:p>
            <a:pPr>
              <a:lnSpc>
                <a:spcPct val="200000"/>
              </a:lnSpc>
              <a:buFont typeface="Wingdings" panose="05000000000000000000" pitchFamily="2" charset="2"/>
              <a:buChar char="Ø"/>
            </a:pPr>
            <a:r>
              <a:rPr lang="en-US" sz="2400" dirty="0">
                <a:solidFill>
                  <a:srgbClr val="002060"/>
                </a:solidFill>
                <a:latin typeface="Constantia" panose="02030602050306030303" pitchFamily="18" charset="0"/>
              </a:rPr>
              <a:t>More juvenile programs including trauma-focused cognitive behavioral therapy.</a:t>
            </a:r>
          </a:p>
          <a:p>
            <a:pPr>
              <a:lnSpc>
                <a:spcPct val="200000"/>
              </a:lnSpc>
              <a:buFont typeface="Wingdings" panose="05000000000000000000" pitchFamily="2" charset="2"/>
              <a:buChar char="Ø"/>
            </a:pPr>
            <a:r>
              <a:rPr lang="en-US" sz="2400" dirty="0">
                <a:solidFill>
                  <a:srgbClr val="002060"/>
                </a:solidFill>
                <a:latin typeface="Constantia" panose="02030602050306030303" pitchFamily="18" charset="0"/>
              </a:rPr>
              <a:t>Training for community health workers would enhance the effectiveness of sex offender treatment programs.</a:t>
            </a:r>
          </a:p>
          <a:p>
            <a:pPr>
              <a:lnSpc>
                <a:spcPct val="200000"/>
              </a:lnSpc>
              <a:buFont typeface="Wingdings" panose="05000000000000000000" pitchFamily="2" charset="2"/>
              <a:buChar char="Ø"/>
            </a:pPr>
            <a:r>
              <a:rPr lang="en-US" sz="2400" dirty="0">
                <a:solidFill>
                  <a:srgbClr val="002060"/>
                </a:solidFill>
                <a:latin typeface="Constantia" panose="02030602050306030303" pitchFamily="18" charset="0"/>
              </a:rPr>
              <a:t>The treatment program such as mental training should be monitored constantly to yield results.</a:t>
            </a:r>
          </a:p>
          <a:p>
            <a:pPr>
              <a:lnSpc>
                <a:spcPct val="200000"/>
              </a:lnSpc>
              <a:buFont typeface="Wingdings" panose="05000000000000000000" pitchFamily="2" charset="2"/>
              <a:buChar char="Ø"/>
            </a:pPr>
            <a:r>
              <a:rPr lang="en-US" sz="2400" dirty="0">
                <a:solidFill>
                  <a:srgbClr val="002060"/>
                </a:solidFill>
                <a:latin typeface="Constantia" panose="02030602050306030303" pitchFamily="18" charset="0"/>
              </a:rPr>
              <a:t> For high risk sex offenders a custody based intensive treatment would be appropriate to avoid reoffending.</a:t>
            </a:r>
          </a:p>
        </p:txBody>
      </p:sp>
    </p:spTree>
    <p:extLst>
      <p:ext uri="{BB962C8B-B14F-4D97-AF65-F5344CB8AC3E}">
        <p14:creationId xmlns:p14="http://schemas.microsoft.com/office/powerpoint/2010/main" val="34482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4D56D-EED0-403B-979F-F1484524DA80}"/>
              </a:ext>
            </a:extLst>
          </p:cNvPr>
          <p:cNvSpPr>
            <a:spLocks noGrp="1"/>
          </p:cNvSpPr>
          <p:nvPr>
            <p:ph type="title"/>
          </p:nvPr>
        </p:nvSpPr>
        <p:spPr/>
        <p:txBody>
          <a:bodyPr/>
          <a:lstStyle/>
          <a:p>
            <a:pPr algn="ctr"/>
            <a:r>
              <a:rPr lang="en-US" b="1" dirty="0">
                <a:solidFill>
                  <a:srgbClr val="002060"/>
                </a:solidFill>
              </a:rPr>
              <a:t>References</a:t>
            </a:r>
          </a:p>
        </p:txBody>
      </p:sp>
      <p:sp>
        <p:nvSpPr>
          <p:cNvPr id="3" name="Content Placeholder 2">
            <a:extLst>
              <a:ext uri="{FF2B5EF4-FFF2-40B4-BE49-F238E27FC236}">
                <a16:creationId xmlns:a16="http://schemas.microsoft.com/office/drawing/2014/main" id="{BB302109-1CBB-4812-A40C-0EC032B17168}"/>
              </a:ext>
            </a:extLst>
          </p:cNvPr>
          <p:cNvSpPr>
            <a:spLocks noGrp="1"/>
          </p:cNvSpPr>
          <p:nvPr>
            <p:ph idx="1"/>
          </p:nvPr>
        </p:nvSpPr>
        <p:spPr>
          <a:xfrm>
            <a:off x="142240" y="1310640"/>
            <a:ext cx="10474960" cy="5069839"/>
          </a:xfrm>
        </p:spPr>
        <p:txBody>
          <a:bodyPr/>
          <a:lstStyle/>
          <a:p>
            <a:pPr>
              <a:lnSpc>
                <a:spcPct val="200000"/>
              </a:lnSpc>
              <a:buFont typeface="Wingdings" panose="05000000000000000000" pitchFamily="2" charset="2"/>
              <a:buChar char="Ø"/>
            </a:pPr>
            <a:r>
              <a:rPr lang="en-US" sz="2400" dirty="0">
                <a:solidFill>
                  <a:srgbClr val="002060"/>
                </a:solidFill>
                <a:latin typeface="Constantia" panose="02030602050306030303" pitchFamily="18" charset="0"/>
              </a:rPr>
              <a:t>Laajasalo, T., </a:t>
            </a:r>
            <a:r>
              <a:rPr lang="en-US" sz="2400" dirty="0" err="1">
                <a:solidFill>
                  <a:srgbClr val="002060"/>
                </a:solidFill>
                <a:latin typeface="Constantia" panose="02030602050306030303" pitchFamily="18" charset="0"/>
              </a:rPr>
              <a:t>Ellonen</a:t>
            </a:r>
            <a:r>
              <a:rPr lang="en-US" sz="2400" dirty="0">
                <a:solidFill>
                  <a:srgbClr val="002060"/>
                </a:solidFill>
                <a:latin typeface="Constantia" panose="02030602050306030303" pitchFamily="18" charset="0"/>
              </a:rPr>
              <a:t>, N., </a:t>
            </a:r>
            <a:r>
              <a:rPr lang="en-US" sz="2400" dirty="0" err="1">
                <a:solidFill>
                  <a:srgbClr val="002060"/>
                </a:solidFill>
                <a:latin typeface="Constantia" panose="02030602050306030303" pitchFamily="18" charset="0"/>
              </a:rPr>
              <a:t>Korkman</a:t>
            </a:r>
            <a:r>
              <a:rPr lang="en-US" sz="2400" dirty="0">
                <a:solidFill>
                  <a:srgbClr val="002060"/>
                </a:solidFill>
                <a:latin typeface="Constantia" panose="02030602050306030303" pitchFamily="18" charset="0"/>
              </a:rPr>
              <a:t>, J., </a:t>
            </a:r>
            <a:r>
              <a:rPr lang="en-US" sz="2400" dirty="0" err="1">
                <a:solidFill>
                  <a:srgbClr val="002060"/>
                </a:solidFill>
                <a:latin typeface="Constantia" panose="02030602050306030303" pitchFamily="18" charset="0"/>
              </a:rPr>
              <a:t>Pakkanen</a:t>
            </a:r>
            <a:r>
              <a:rPr lang="en-US" sz="2400" dirty="0">
                <a:solidFill>
                  <a:srgbClr val="002060"/>
                </a:solidFill>
                <a:latin typeface="Constantia" panose="02030602050306030303" pitchFamily="18" charset="0"/>
              </a:rPr>
              <a:t>, T., &amp; </a:t>
            </a:r>
            <a:r>
              <a:rPr lang="en-US" sz="2400" dirty="0" err="1">
                <a:solidFill>
                  <a:srgbClr val="002060"/>
                </a:solidFill>
                <a:latin typeface="Constantia" panose="02030602050306030303" pitchFamily="18" charset="0"/>
              </a:rPr>
              <a:t>Aaltonen</a:t>
            </a:r>
            <a:r>
              <a:rPr lang="en-US" sz="2400" dirty="0">
                <a:solidFill>
                  <a:srgbClr val="002060"/>
                </a:solidFill>
                <a:latin typeface="Constantia" panose="02030602050306030303" pitchFamily="18" charset="0"/>
              </a:rPr>
              <a:t>, O. P. (2020). Low recidivism rates of child sex offenders in a Finnish 7-year follow-up. </a:t>
            </a:r>
            <a:r>
              <a:rPr lang="en-US" sz="2400" i="1" dirty="0">
                <a:solidFill>
                  <a:srgbClr val="002060"/>
                </a:solidFill>
                <a:latin typeface="Constantia" panose="02030602050306030303" pitchFamily="18" charset="0"/>
              </a:rPr>
              <a:t>Nordic journal of criminology</a:t>
            </a:r>
            <a:r>
              <a:rPr lang="en-US" sz="2400" dirty="0">
                <a:solidFill>
                  <a:srgbClr val="002060"/>
                </a:solidFill>
                <a:latin typeface="Constantia" panose="02030602050306030303" pitchFamily="18" charset="0"/>
              </a:rPr>
              <a:t>, </a:t>
            </a:r>
            <a:r>
              <a:rPr lang="en-US" sz="2400" i="1" dirty="0">
                <a:solidFill>
                  <a:srgbClr val="002060"/>
                </a:solidFill>
                <a:latin typeface="Constantia" panose="02030602050306030303" pitchFamily="18" charset="0"/>
              </a:rPr>
              <a:t>21</a:t>
            </a:r>
            <a:r>
              <a:rPr lang="en-US" sz="2400" dirty="0">
                <a:solidFill>
                  <a:srgbClr val="002060"/>
                </a:solidFill>
                <a:latin typeface="Constantia" panose="02030602050306030303" pitchFamily="18" charset="0"/>
              </a:rPr>
              <a:t>(1), 103-111.</a:t>
            </a:r>
          </a:p>
          <a:p>
            <a:endParaRPr lang="en-US" dirty="0"/>
          </a:p>
        </p:txBody>
      </p:sp>
    </p:spTree>
    <p:extLst>
      <p:ext uri="{BB962C8B-B14F-4D97-AF65-F5344CB8AC3E}">
        <p14:creationId xmlns:p14="http://schemas.microsoft.com/office/powerpoint/2010/main" val="63490052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174</TotalTime>
  <Words>942</Words>
  <Application>Microsoft Office PowerPoint</Application>
  <PresentationFormat>Widescreen</PresentationFormat>
  <Paragraphs>62</Paragraphs>
  <Slides>9</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Constantia</vt:lpstr>
      <vt:lpstr>Trebuchet MS</vt:lpstr>
      <vt:lpstr>Wingdings</vt:lpstr>
      <vt:lpstr>Wingdings 3</vt:lpstr>
      <vt:lpstr>Facet</vt:lpstr>
      <vt:lpstr>Sex Offenders and Parole</vt:lpstr>
      <vt:lpstr>Sex Offenders Chicago City</vt:lpstr>
      <vt:lpstr>Organizations for Treating Sex Offenders</vt:lpstr>
      <vt:lpstr>Programs for Treating Sex Offenders</vt:lpstr>
      <vt:lpstr>Recidivism Rates of Sex Offenders</vt:lpstr>
      <vt:lpstr>Evaluation of Programs</vt:lpstr>
      <vt:lpstr>Government Intervention</vt:lpstr>
      <vt:lpstr>Programs to assist Sex Offenders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Sex Offenders and Parole</dc:title>
  <dc:creator>Peter Mwangi</dc:creator>
  <cp:lastModifiedBy>User</cp:lastModifiedBy>
  <cp:revision>20</cp:revision>
  <dcterms:created xsi:type="dcterms:W3CDTF">2021-11-05T17:10:43Z</dcterms:created>
  <dcterms:modified xsi:type="dcterms:W3CDTF">2021-11-05T20:40:48Z</dcterms:modified>
</cp:coreProperties>
</file>